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comments/comment13.xml" ContentType="application/vnd.openxmlformats-officedocument.presentationml.comment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47.png" ContentType="image/png"/>
  <Override PartName="/ppt/media/image20.png" ContentType="image/png"/>
  <Override PartName="/ppt/media/image5.png" ContentType="image/png"/>
  <Override PartName="/ppt/media/image16.png" ContentType="image/png"/>
  <Override PartName="/ppt/media/image15.png" ContentType="image/png"/>
  <Override PartName="/ppt/media/image7.jpeg" ContentType="image/jpeg"/>
  <Override PartName="/ppt/media/image14.png" ContentType="image/png"/>
  <Override PartName="/ppt/media/image13.png" ContentType="image/png"/>
  <Override PartName="/ppt/media/image19.png" ContentType="image/png"/>
  <Override PartName="/ppt/media/image12.jpeg" ContentType="image/jpeg"/>
  <Override PartName="/ppt/media/image18.jpeg" ContentType="image/jpeg"/>
  <Override PartName="/ppt/media/image28.png" ContentType="image/png"/>
  <Override PartName="/ppt/media/image11.png" ContentType="image/png"/>
  <Override PartName="/ppt/media/image4.png" ContentType="image/png"/>
  <Override PartName="/ppt/media/image39.png" ContentType="image/png"/>
  <Override PartName="/ppt/media/image3.png" ContentType="image/png"/>
  <Override PartName="/ppt/media/image38.png" ContentType="image/png"/>
  <Override PartName="/ppt/media/image21.png" ContentType="image/png"/>
  <Override PartName="/ppt/media/image6.png" ContentType="image/png"/>
  <Override PartName="/ppt/media/image1.png" ContentType="image/png"/>
  <Override PartName="/ppt/media/image36.png" ContentType="image/png"/>
  <Override PartName="/ppt/media/image17.png" ContentType="image/png"/>
  <Override PartName="/ppt/media/image8.jpeg" ContentType="image/jpeg"/>
  <Override PartName="/ppt/media/image25.png" ContentType="image/png"/>
  <Override PartName="/ppt/media/image9.jpeg" ContentType="image/jpeg"/>
  <Override PartName="/ppt/media/image35.png" ContentType="image/png"/>
  <Override PartName="/ppt/media/image10.png" ContentType="image/png"/>
  <Override PartName="/ppt/media/image22.png" ContentType="image/png"/>
  <Override PartName="/ppt/media/image2.png" ContentType="image/png"/>
  <Override PartName="/ppt/media/image37.png" ContentType="image/png"/>
  <Override PartName="/ppt/media/image23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9144000" cy="5143500"/>
  <p:notesSz cx="6858000" cy="9144000"/>
</p:presentation>
</file>

<file path=ppt/commentAuthors.xml><?xml version="1.0" encoding="utf-8"?>
<p:cmAuthorLst xmlns:p="http://schemas.openxmlformats.org/presentationml/2006/main">
  <p:cmAuthor id="0" name="Yan" initials="Y" lastIdx="1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commentAuthors" Target="commentAuthors.xml"/>
</Relationships>
</file>

<file path=ppt/comments/comment13.xml><?xml version="1.0" encoding="utf-8"?>
<p:cmLst xmlns:p="http://schemas.openxmlformats.org/presentationml/2006/main">
  <p:cm authorId="0" dt="2018-05-05T22:55:31.539000000" idx="1">
    <p:pos x="5758" y="0"/>
    <p:text/>
  </p:cm>
</p:cmLst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02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998080"/>
            <a:ext cx="914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</p:spPr>
        <p:txBody>
          <a:bodyPr tIns="91440" bIns="91440" anchor="b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67CB103B-FCE7-4EC0-9C82-2DBA57E90592}" type="slidenum">
              <a:rPr b="0" lang="pt-BR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roxima Nova"/>
                <a:ea typeface="Proxima Nova"/>
              </a:rPr>
              <a:t>&lt;number&gt;</a:t>
            </a:fld>
            <a:endParaRPr b="0" lang="pt-BR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4E509803-DFD7-460F-BD50-D6148FAA3780}" type="slidenum">
              <a:rPr b="0" lang="pt-BR" sz="1000" spc="-1" strike="noStrike">
                <a:solidFill>
                  <a:srgbClr val="202729"/>
                </a:solidFill>
                <a:uFill>
                  <a:solidFill>
                    <a:srgbClr val="ffffff"/>
                  </a:solidFill>
                </a:uFill>
                <a:latin typeface="Proxima Nova"/>
                <a:ea typeface="Proxima Nova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5.xml"/><Relationship Id="rId5" Type="http://schemas.openxmlformats.org/officeDocument/2006/relationships/comments" Target="../comments/commen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105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sp>
        <p:nvSpPr>
          <p:cNvPr id="77" name="TextShape 1"/>
          <p:cNvSpPr txBox="1"/>
          <p:nvPr/>
        </p:nvSpPr>
        <p:spPr>
          <a:xfrm>
            <a:off x="408960" y="1728000"/>
            <a:ext cx="8303040" cy="920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pt-BR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roxima Nova"/>
                <a:ea typeface="Proxima Nova"/>
              </a:rPr>
              <a:t>Segurança da informação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211680" y="3627720"/>
            <a:ext cx="4165200" cy="1274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roxima Nova"/>
                <a:ea typeface="Proxima Nova"/>
              </a:rPr>
              <a:t>Ataques e defesas.</a:t>
            </a:r>
            <a:endParaRPr b="0" lang="pt-B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roxima Nova"/>
                <a:ea typeface="Proxima Nova"/>
              </a:rPr>
              <a:t>O que é ser um HACKER?</a:t>
            </a:r>
            <a:endParaRPr b="0" lang="pt-B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roxima Nova"/>
                <a:ea typeface="Proxima Nova"/>
              </a:rPr>
              <a:t>Como se proteger?</a:t>
            </a:r>
            <a:endParaRPr b="0" lang="pt-B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Imagem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126" name="Imagem 6" descr=""/>
          <p:cNvPicPr/>
          <p:nvPr/>
        </p:nvPicPr>
        <p:blipFill>
          <a:blip r:embed="rId2"/>
          <a:stretch/>
        </p:blipFill>
        <p:spPr>
          <a:xfrm>
            <a:off x="2951640" y="1412280"/>
            <a:ext cx="2945880" cy="2318400"/>
          </a:xfrm>
          <a:prstGeom prst="rect">
            <a:avLst/>
          </a:prstGeom>
          <a:ln>
            <a:noFill/>
          </a:ln>
        </p:spPr>
      </p:pic>
      <p:sp>
        <p:nvSpPr>
          <p:cNvPr id="127" name="CustomShape 3"/>
          <p:cNvSpPr/>
          <p:nvPr/>
        </p:nvSpPr>
        <p:spPr>
          <a:xfrm>
            <a:off x="3160800" y="214200"/>
            <a:ext cx="2822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Engenharia Social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Imagem 4" descr=""/>
          <p:cNvPicPr/>
          <p:nvPr/>
        </p:nvPicPr>
        <p:blipFill>
          <a:blip r:embed="rId1"/>
          <a:stretch/>
        </p:blipFill>
        <p:spPr>
          <a:xfrm>
            <a:off x="0" y="-504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31" name="CustomShape 3"/>
          <p:cNvSpPr/>
          <p:nvPr/>
        </p:nvSpPr>
        <p:spPr>
          <a:xfrm>
            <a:off x="3412440" y="244800"/>
            <a:ext cx="23191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Principais Ataque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745560" y="1415520"/>
            <a:ext cx="22348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DDoS ATTACK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551160" y="2884320"/>
            <a:ext cx="262404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Port Scanning Attack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6"/>
          <p:cNvSpPr/>
          <p:nvPr/>
        </p:nvSpPr>
        <p:spPr>
          <a:xfrm>
            <a:off x="5202360" y="1283040"/>
            <a:ext cx="3541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</a:t>
            </a:r>
            <a:r>
              <a:rPr b="1" lang="pt-B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Cavalos de Troia, malwares e etc.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7"/>
          <p:cNvSpPr/>
          <p:nvPr/>
        </p:nvSpPr>
        <p:spPr>
          <a:xfrm>
            <a:off x="5191560" y="2884320"/>
            <a:ext cx="2889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Ataques de Força Bruta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m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37" name="CustomShape 1"/>
          <p:cNvSpPr/>
          <p:nvPr/>
        </p:nvSpPr>
        <p:spPr>
          <a:xfrm>
            <a:off x="3168000" y="411480"/>
            <a:ext cx="2806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Eleições no Brasil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Imagem 9" descr=""/>
          <p:cNvPicPr/>
          <p:nvPr/>
        </p:nvPicPr>
        <p:blipFill>
          <a:blip r:embed="rId2"/>
          <a:stretch/>
        </p:blipFill>
        <p:spPr>
          <a:xfrm>
            <a:off x="3077280" y="1746360"/>
            <a:ext cx="2989080" cy="1650240"/>
          </a:xfrm>
          <a:prstGeom prst="rect">
            <a:avLst/>
          </a:prstGeom>
          <a:ln>
            <a:noFill/>
          </a:ln>
        </p:spPr>
      </p:pic>
      <p:pic>
        <p:nvPicPr>
          <p:cNvPr id="139" name="Imagem 11" descr=""/>
          <p:cNvPicPr/>
          <p:nvPr/>
        </p:nvPicPr>
        <p:blipFill>
          <a:blip r:embed="rId3"/>
          <a:stretch/>
        </p:blipFill>
        <p:spPr>
          <a:xfrm rot="20492400">
            <a:off x="4114800" y="2253240"/>
            <a:ext cx="634680" cy="6361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m 6" descr=""/>
          <p:cNvPicPr/>
          <p:nvPr/>
        </p:nvPicPr>
        <p:blipFill>
          <a:blip r:embed="rId1"/>
          <a:stretch/>
        </p:blipFill>
        <p:spPr>
          <a:xfrm>
            <a:off x="1224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141" name="Imagem 8" descr=""/>
          <p:cNvPicPr/>
          <p:nvPr/>
        </p:nvPicPr>
        <p:blipFill>
          <a:blip r:embed="rId2"/>
          <a:stretch/>
        </p:blipFill>
        <p:spPr>
          <a:xfrm>
            <a:off x="3462840" y="184680"/>
            <a:ext cx="2217960" cy="723600"/>
          </a:xfrm>
          <a:prstGeom prst="rect">
            <a:avLst/>
          </a:prstGeom>
          <a:ln>
            <a:noFill/>
          </a:ln>
        </p:spPr>
      </p:pic>
      <p:sp>
        <p:nvSpPr>
          <p:cNvPr id="142" name="CustomShape 1"/>
          <p:cNvSpPr/>
          <p:nvPr/>
        </p:nvSpPr>
        <p:spPr>
          <a:xfrm>
            <a:off x="5050440" y="646920"/>
            <a:ext cx="2149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mic"/>
                <a:ea typeface="Arial"/>
              </a:rPr>
              <a:t>HACK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Imagem 12" descr=""/>
          <p:cNvPicPr/>
          <p:nvPr/>
        </p:nvPicPr>
        <p:blipFill>
          <a:blip r:embed="rId3"/>
          <a:stretch/>
        </p:blipFill>
        <p:spPr>
          <a:xfrm>
            <a:off x="1053720" y="1677600"/>
            <a:ext cx="3517920" cy="2493360"/>
          </a:xfrm>
          <a:prstGeom prst="rect">
            <a:avLst/>
          </a:prstGeom>
          <a:ln>
            <a:noFill/>
          </a:ln>
        </p:spPr>
      </p:pic>
      <p:sp>
        <p:nvSpPr>
          <p:cNvPr id="144" name="CustomShape 2"/>
          <p:cNvSpPr/>
          <p:nvPr/>
        </p:nvSpPr>
        <p:spPr>
          <a:xfrm>
            <a:off x="4694760" y="1976760"/>
            <a:ext cx="4326120" cy="22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intitle:"index of" filetype:sql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intitle:Upload inurl:/cgi-bin/filechucker.cgi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intitle:"Apache2 Debian Default Page: It works“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inurl:..//drivers/etc/ intitle:index of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intitle:Munin :: overview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index of /node_modules/ -github –stackoverflow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inurl:"mjpg/video.cgi?resolution=“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inurl:"/bigdump.php" + intitle:"BigDump ver.“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inurl:?wp-commentsrss2.php –git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inurl:"servlet/ViewFormServlet?" "pwd"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4698360" y="1670400"/>
            <a:ext cx="12416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Exemplos: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m 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147" name="Imagem 10" descr=""/>
          <p:cNvPicPr/>
          <p:nvPr/>
        </p:nvPicPr>
        <p:blipFill>
          <a:blip r:embed="rId2"/>
          <a:stretch/>
        </p:blipFill>
        <p:spPr>
          <a:xfrm>
            <a:off x="1479960" y="3725640"/>
            <a:ext cx="1837800" cy="739440"/>
          </a:xfrm>
          <a:prstGeom prst="rect">
            <a:avLst/>
          </a:prstGeom>
          <a:ln>
            <a:noFill/>
          </a:ln>
        </p:spPr>
      </p:pic>
      <p:pic>
        <p:nvPicPr>
          <p:cNvPr id="148" name="Imagem 14" descr=""/>
          <p:cNvPicPr/>
          <p:nvPr/>
        </p:nvPicPr>
        <p:blipFill>
          <a:blip r:embed="rId3"/>
          <a:stretch/>
        </p:blipFill>
        <p:spPr>
          <a:xfrm>
            <a:off x="6862680" y="2163240"/>
            <a:ext cx="1752120" cy="573480"/>
          </a:xfrm>
          <a:prstGeom prst="rect">
            <a:avLst/>
          </a:prstGeom>
          <a:ln>
            <a:noFill/>
          </a:ln>
        </p:spPr>
      </p:pic>
      <p:pic>
        <p:nvPicPr>
          <p:cNvPr id="149" name="Imagem 16" descr=""/>
          <p:cNvPicPr/>
          <p:nvPr/>
        </p:nvPicPr>
        <p:blipFill>
          <a:blip r:embed="rId4"/>
          <a:stretch/>
        </p:blipFill>
        <p:spPr>
          <a:xfrm>
            <a:off x="302040" y="2122200"/>
            <a:ext cx="1881360" cy="462600"/>
          </a:xfrm>
          <a:prstGeom prst="rect">
            <a:avLst/>
          </a:prstGeom>
          <a:ln>
            <a:noFill/>
          </a:ln>
        </p:spPr>
      </p:pic>
      <p:pic>
        <p:nvPicPr>
          <p:cNvPr id="150" name="Imagem 18" descr=""/>
          <p:cNvPicPr/>
          <p:nvPr/>
        </p:nvPicPr>
        <p:blipFill>
          <a:blip r:embed="rId5"/>
          <a:stretch/>
        </p:blipFill>
        <p:spPr>
          <a:xfrm>
            <a:off x="295920" y="-148680"/>
            <a:ext cx="1881360" cy="1655280"/>
          </a:xfrm>
          <a:prstGeom prst="rect">
            <a:avLst/>
          </a:prstGeom>
          <a:ln>
            <a:noFill/>
          </a:ln>
        </p:spPr>
      </p:pic>
      <p:pic>
        <p:nvPicPr>
          <p:cNvPr id="151" name="Imagem 20" descr=""/>
          <p:cNvPicPr/>
          <p:nvPr/>
        </p:nvPicPr>
        <p:blipFill>
          <a:blip r:embed="rId6"/>
          <a:stretch/>
        </p:blipFill>
        <p:spPr>
          <a:xfrm>
            <a:off x="3318480" y="2163240"/>
            <a:ext cx="2108880" cy="664560"/>
          </a:xfrm>
          <a:prstGeom prst="rect">
            <a:avLst/>
          </a:prstGeom>
          <a:ln>
            <a:noFill/>
          </a:ln>
        </p:spPr>
      </p:pic>
      <p:pic>
        <p:nvPicPr>
          <p:cNvPr id="152" name="Imagem 22" descr=""/>
          <p:cNvPicPr/>
          <p:nvPr/>
        </p:nvPicPr>
        <p:blipFill>
          <a:blip r:embed="rId7"/>
          <a:stretch/>
        </p:blipFill>
        <p:spPr>
          <a:xfrm>
            <a:off x="4902840" y="3787560"/>
            <a:ext cx="2031480" cy="550440"/>
          </a:xfrm>
          <a:prstGeom prst="rect">
            <a:avLst/>
          </a:prstGeom>
          <a:ln>
            <a:noFill/>
          </a:ln>
        </p:spPr>
      </p:pic>
      <p:pic>
        <p:nvPicPr>
          <p:cNvPr id="153" name="Imagem 24" descr=""/>
          <p:cNvPicPr/>
          <p:nvPr/>
        </p:nvPicPr>
        <p:blipFill>
          <a:blip r:embed="rId8"/>
          <a:stretch/>
        </p:blipFill>
        <p:spPr>
          <a:xfrm>
            <a:off x="7738920" y="97920"/>
            <a:ext cx="1108800" cy="1108800"/>
          </a:xfrm>
          <a:prstGeom prst="rect">
            <a:avLst/>
          </a:prstGeom>
          <a:ln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2896200" y="165600"/>
            <a:ext cx="22233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doni MT Black"/>
                <a:ea typeface="Arial"/>
              </a:rPr>
              <a:t>Proteção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Imagem 27" descr=""/>
          <p:cNvPicPr/>
          <p:nvPr/>
        </p:nvPicPr>
        <p:blipFill>
          <a:blip r:embed="rId9"/>
          <a:stretch/>
        </p:blipFill>
        <p:spPr>
          <a:xfrm>
            <a:off x="5121720" y="262440"/>
            <a:ext cx="390240" cy="39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767160" y="507960"/>
            <a:ext cx="26733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Yan Esteves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" name="Imagem 8" descr=""/>
          <p:cNvPicPr/>
          <p:nvPr/>
        </p:nvPicPr>
        <p:blipFill>
          <a:blip r:embed="rId1"/>
          <a:stretch/>
        </p:blipFill>
        <p:spPr>
          <a:xfrm>
            <a:off x="-192240" y="-216000"/>
            <a:ext cx="9528120" cy="535680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 rot="64200">
            <a:off x="426600" y="606600"/>
            <a:ext cx="3312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Electrolize"/>
                <a:ea typeface="Arial"/>
              </a:rPr>
              <a:t>Yan Esteves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618120" y="1456920"/>
            <a:ext cx="5003280" cy="20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f3f3f3"/>
                </a:solidFill>
                <a:uFill>
                  <a:solidFill>
                    <a:srgbClr val="ffffff"/>
                  </a:solidFill>
                </a:uFill>
                <a:latin typeface="Electrolize"/>
                <a:ea typeface="Electrolize"/>
              </a:rPr>
              <a:t>- Sistemas de Informação - Faculdade Universo.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Electrolize"/>
                <a:ea typeface="Arial"/>
              </a:rPr>
              <a:t>- Desenvolvedor Web / Desktop.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Electrolize"/>
                <a:ea typeface="Arial"/>
              </a:rPr>
              <a:t>- Ex-Hacker.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f3f3f3"/>
                </a:solidFill>
                <a:uFill>
                  <a:solidFill>
                    <a:srgbClr val="ffffff"/>
                  </a:solidFill>
                </a:uFill>
                <a:latin typeface="Electrolize"/>
                <a:ea typeface="Electrolize"/>
              </a:rPr>
              <a:t>- Especialista em Seg. Informação: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4"/>
          <p:cNvSpPr/>
          <p:nvPr/>
        </p:nvSpPr>
        <p:spPr>
          <a:xfrm>
            <a:off x="886680" y="3279600"/>
            <a:ext cx="2718720" cy="102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457200" indent="-317160">
              <a:lnSpc>
                <a:spcPct val="100000"/>
              </a:lnSpc>
              <a:buClr>
                <a:srgbClr val="f3f3f3"/>
              </a:buClr>
              <a:buFont typeface="Electrolize"/>
              <a:buChar char="●"/>
            </a:pPr>
            <a:r>
              <a:rPr b="0" lang="pt-BR" sz="1600" spc="-1" strike="noStrike">
                <a:solidFill>
                  <a:srgbClr val="f3f3f3"/>
                </a:solidFill>
                <a:uFill>
                  <a:solidFill>
                    <a:srgbClr val="ffffff"/>
                  </a:solidFill>
                </a:uFill>
                <a:latin typeface="Electrolize"/>
                <a:ea typeface="Electrolize"/>
              </a:rPr>
              <a:t>Técnicas de Invasão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f3f3f3"/>
              </a:buClr>
              <a:buFont typeface="Electrolize"/>
              <a:buChar char="●"/>
            </a:pPr>
            <a:r>
              <a:rPr b="0" lang="pt-BR" sz="1600" spc="-1" strike="noStrike">
                <a:solidFill>
                  <a:srgbClr val="f3f3f3"/>
                </a:solidFill>
                <a:uFill>
                  <a:solidFill>
                    <a:srgbClr val="ffffff"/>
                  </a:solidFill>
                </a:uFill>
                <a:latin typeface="Electrolize"/>
                <a:ea typeface="Electrolize"/>
              </a:rPr>
              <a:t>Udemy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pt-BR" sz="1600" spc="-1" strike="noStrike">
                <a:solidFill>
                  <a:srgbClr val="f3f3f3"/>
                </a:solidFill>
                <a:uFill>
                  <a:solidFill>
                    <a:srgbClr val="ffffff"/>
                  </a:solidFill>
                </a:uFill>
                <a:latin typeface="Electrolize"/>
                <a:ea typeface="Electrolize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165960" y="2926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6aa84f"/>
                </a:solidFill>
                <a:uFill>
                  <a:solidFill>
                    <a:srgbClr val="ffffff"/>
                  </a:solidFill>
                </a:uFill>
                <a:latin typeface="Proxima Nova"/>
                <a:ea typeface="Proxima Nova"/>
              </a:rPr>
              <a:t>Eduardo Alexandre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165960" y="957600"/>
            <a:ext cx="8520120" cy="3984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3f3f3"/>
                </a:solidFill>
                <a:uFill>
                  <a:solidFill>
                    <a:srgbClr val="ffffff"/>
                  </a:solidFill>
                </a:uFill>
                <a:latin typeface="Electrolize"/>
                <a:ea typeface="Electrolize"/>
              </a:rPr>
              <a:t>Sistemas de Informação - Faculdade Universo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3f3f3"/>
                </a:solidFill>
                <a:uFill>
                  <a:solidFill>
                    <a:srgbClr val="ffffff"/>
                  </a:solidFill>
                </a:uFill>
                <a:latin typeface="Electrolize"/>
                <a:ea typeface="Electrolize"/>
              </a:rPr>
              <a:t>Tecnologo in ADS - Faculdade Estácio Juiz de Fora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3f3f3"/>
                </a:solidFill>
                <a:uFill>
                  <a:solidFill>
                    <a:srgbClr val="ffffff"/>
                  </a:solidFill>
                </a:uFill>
                <a:latin typeface="Electrolize"/>
                <a:ea typeface="Electrolize"/>
              </a:rPr>
              <a:t>Téc.Química e Gestão Ambiental - Cetepro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3f3f3"/>
                </a:solidFill>
                <a:uFill>
                  <a:solidFill>
                    <a:srgbClr val="ffffff"/>
                  </a:solidFill>
                </a:uFill>
                <a:latin typeface="Electrolize"/>
                <a:ea typeface="Electrolize"/>
              </a:rPr>
              <a:t>Téc.Meio Ambiente - IFSMG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3f3f3"/>
                </a:solidFill>
                <a:uFill>
                  <a:solidFill>
                    <a:srgbClr val="ffffff"/>
                  </a:solidFill>
                </a:uFill>
                <a:latin typeface="Electrolize"/>
                <a:ea typeface="Electrolize"/>
              </a:rPr>
              <a:t>Téc.Redes de Computadores e Servidores - Senac Juiz de Fora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3f3f3"/>
                </a:solidFill>
                <a:uFill>
                  <a:solidFill>
                    <a:srgbClr val="ffffff"/>
                  </a:solidFill>
                </a:uFill>
                <a:latin typeface="Electrolize"/>
                <a:ea typeface="Electrolize"/>
              </a:rPr>
              <a:t>Especialista em Seg.Informação in: 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f3f3f3"/>
              </a:buClr>
              <a:buFont typeface="Electrolize"/>
              <a:buChar char="●"/>
            </a:pPr>
            <a:r>
              <a:rPr b="0" lang="pt-BR" sz="1400" spc="-1" strike="noStrike">
                <a:solidFill>
                  <a:srgbClr val="f3f3f3"/>
                </a:solidFill>
                <a:uFill>
                  <a:solidFill>
                    <a:srgbClr val="ffffff"/>
                  </a:solidFill>
                </a:uFill>
                <a:latin typeface="Electrolize"/>
                <a:ea typeface="Electrolize"/>
              </a:rPr>
              <a:t>Técnicas de Invasão(Guardweb)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f3f3f3"/>
              </a:buClr>
              <a:buFont typeface="Electrolize"/>
              <a:buChar char="●"/>
            </a:pPr>
            <a:r>
              <a:rPr b="0" lang="pt-BR" sz="1400" spc="-1" strike="noStrike">
                <a:solidFill>
                  <a:srgbClr val="f3f3f3"/>
                </a:solidFill>
                <a:uFill>
                  <a:solidFill>
                    <a:srgbClr val="ffffff"/>
                  </a:solidFill>
                </a:uFill>
                <a:latin typeface="Electrolize"/>
                <a:ea typeface="Electrolize"/>
              </a:rPr>
              <a:t>Udemy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f3f3f3"/>
              </a:buClr>
              <a:buFont typeface="Electrolize"/>
              <a:buChar char="●"/>
            </a:pPr>
            <a:r>
              <a:rPr b="0" lang="pt-BR" sz="1400" spc="-1" strike="noStrike">
                <a:solidFill>
                  <a:srgbClr val="f3f3f3"/>
                </a:solidFill>
                <a:uFill>
                  <a:solidFill>
                    <a:srgbClr val="ffffff"/>
                  </a:solidFill>
                </a:uFill>
                <a:latin typeface="Electrolize"/>
                <a:ea typeface="Electrolize"/>
              </a:rPr>
              <a:t>Desec Security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6aa84f"/>
                </a:solidFill>
                <a:uFill>
                  <a:solidFill>
                    <a:srgbClr val="ffffff"/>
                  </a:solidFill>
                </a:uFill>
                <a:latin typeface="Electrolize"/>
                <a:ea typeface="Electrolize"/>
              </a:rPr>
              <a:t>Developer Full Stack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40360" y="741240"/>
            <a:ext cx="533520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Proxima Nova"/>
                <a:ea typeface="Proxima Nova"/>
              </a:rPr>
              <a:t>O que é ser um Hacker?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3207960" y="3003480"/>
            <a:ext cx="533520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Proxima Nova"/>
                <a:ea typeface="Proxima Nova"/>
              </a:rPr>
              <a:t>Nomenclatura Hacker.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m 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952560" y="701280"/>
            <a:ext cx="4792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Grupos Hackers da Atualidade: 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1378440" y="1162800"/>
            <a:ext cx="16671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Anonymous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LulzSec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4131360" y="2571840"/>
            <a:ext cx="3538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Hackers da Atualidade: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4616640" y="3033360"/>
            <a:ext cx="23328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Edward Snowden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m 6" descr=""/>
          <p:cNvPicPr/>
          <p:nvPr/>
        </p:nvPicPr>
        <p:blipFill>
          <a:blip r:embed="rId1"/>
          <a:stretch/>
        </p:blipFill>
        <p:spPr>
          <a:xfrm>
            <a:off x="720" y="0"/>
            <a:ext cx="9142920" cy="5143320"/>
          </a:xfrm>
          <a:prstGeom prst="rect">
            <a:avLst/>
          </a:prstGeom>
          <a:ln>
            <a:noFill/>
          </a:ln>
        </p:spPr>
      </p:pic>
      <p:sp>
        <p:nvSpPr>
          <p:cNvPr id="94" name="CustomShape 1"/>
          <p:cNvSpPr/>
          <p:nvPr/>
        </p:nvSpPr>
        <p:spPr>
          <a:xfrm>
            <a:off x="3077640" y="282240"/>
            <a:ext cx="29883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Anonymous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5" name="Imagem 13" descr=""/>
          <p:cNvPicPr/>
          <p:nvPr/>
        </p:nvPicPr>
        <p:blipFill>
          <a:blip r:embed="rId2"/>
          <a:stretch/>
        </p:blipFill>
        <p:spPr>
          <a:xfrm rot="1401600">
            <a:off x="254880" y="3343680"/>
            <a:ext cx="2130840" cy="142092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3750840" y="1210680"/>
            <a:ext cx="184320" cy="3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3"/>
          <p:cNvSpPr/>
          <p:nvPr/>
        </p:nvSpPr>
        <p:spPr>
          <a:xfrm>
            <a:off x="614880" y="1648800"/>
            <a:ext cx="7914240" cy="1386720"/>
          </a:xfrm>
          <a:prstGeom prst="rect">
            <a:avLst/>
          </a:prstGeom>
          <a:solidFill>
            <a:schemeClr val="tx1">
              <a:lumMod val="90000"/>
              <a:lumOff val="10000"/>
              <a:alpha val="50196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4"/>
          <p:cNvSpPr/>
          <p:nvPr/>
        </p:nvSpPr>
        <p:spPr>
          <a:xfrm>
            <a:off x="614880" y="1757520"/>
            <a:ext cx="791424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Anonymous é uma legião que se originou em 2003. Representa o conceito de muitos usuários de comunidades online existindo simultaneamente como um cérebro global. O termo Anonymous também é comum entre os membros de certas subculturas da Internet como sendo uma forma de se referir às ações de pessoas em um ambiente onde suas verdadeiras identidades são desconhecidas.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Imagem 18" descr=""/>
          <p:cNvPicPr/>
          <p:nvPr/>
        </p:nvPicPr>
        <p:blipFill>
          <a:blip r:embed="rId3"/>
          <a:stretch/>
        </p:blipFill>
        <p:spPr>
          <a:xfrm>
            <a:off x="7388640" y="152640"/>
            <a:ext cx="1386720" cy="138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m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3609000"/>
          </a:xfrm>
          <a:prstGeom prst="rect">
            <a:avLst/>
          </a:prstGeom>
          <a:ln>
            <a:noFill/>
          </a:ln>
        </p:spPr>
      </p:pic>
      <p:pic>
        <p:nvPicPr>
          <p:cNvPr id="101" name="Imagem 5" descr=""/>
          <p:cNvPicPr/>
          <p:nvPr/>
        </p:nvPicPr>
        <p:blipFill>
          <a:blip r:embed="rId2"/>
          <a:stretch/>
        </p:blipFill>
        <p:spPr>
          <a:xfrm>
            <a:off x="0" y="1533960"/>
            <a:ext cx="9143640" cy="3609000"/>
          </a:xfrm>
          <a:prstGeom prst="rect">
            <a:avLst/>
          </a:prstGeom>
          <a:ln>
            <a:noFill/>
          </a:ln>
        </p:spPr>
      </p:pic>
      <p:pic>
        <p:nvPicPr>
          <p:cNvPr id="102" name="Imagem 7" descr=""/>
          <p:cNvPicPr/>
          <p:nvPr/>
        </p:nvPicPr>
        <p:blipFill>
          <a:blip r:embed="rId3"/>
          <a:stretch/>
        </p:blipFill>
        <p:spPr>
          <a:xfrm>
            <a:off x="0" y="3376800"/>
            <a:ext cx="1591200" cy="1766520"/>
          </a:xfrm>
          <a:prstGeom prst="rect">
            <a:avLst/>
          </a:prstGeom>
          <a:ln>
            <a:noFill/>
          </a:ln>
        </p:spPr>
      </p:pic>
      <p:sp>
        <p:nvSpPr>
          <p:cNvPr id="103" name="CustomShape 1"/>
          <p:cNvSpPr/>
          <p:nvPr/>
        </p:nvSpPr>
        <p:spPr>
          <a:xfrm>
            <a:off x="3578040" y="412920"/>
            <a:ext cx="198720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LulzSec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677160" y="1634040"/>
            <a:ext cx="7704360" cy="1477080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3"/>
          <p:cNvSpPr/>
          <p:nvPr/>
        </p:nvSpPr>
        <p:spPr>
          <a:xfrm>
            <a:off x="719640" y="1634040"/>
            <a:ext cx="762804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Lulz Security, abreviado por LulzSec, é um grupo ativista hacker responsável por ataques de alto perfil, incluindo o vazamento de dados de mais de 1.000.000 de contas de usuários da Sony em 2011. Declarou guerra aberta aos governos, bancos e grandes corporações em parceria com o Anonymous.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m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107" name="Imagem 6" descr=""/>
          <p:cNvPicPr/>
          <p:nvPr/>
        </p:nvPicPr>
        <p:blipFill>
          <a:blip r:embed="rId2"/>
          <a:stretch/>
        </p:blipFill>
        <p:spPr>
          <a:xfrm rot="20978400">
            <a:off x="6355800" y="3553200"/>
            <a:ext cx="2171520" cy="122112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3288600" y="254160"/>
            <a:ext cx="2566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Edward Snowden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1350360" y="1881720"/>
            <a:ext cx="6442920" cy="895680"/>
          </a:xfrm>
          <a:prstGeom prst="rect">
            <a:avLst/>
          </a:prstGeom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"/>
          <p:cNvSpPr/>
          <p:nvPr/>
        </p:nvSpPr>
        <p:spPr>
          <a:xfrm>
            <a:off x="1350360" y="1960560"/>
            <a:ext cx="644292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Edward Snowden é um analista de sistemas, ex-administrador de sistemas da CIA e ex-contratado da NSA que tornou públicos detalhes de vários programas que constituem o sistema de vigilância global da NSA americana.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m 2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112" name="Imagem 4" descr=""/>
          <p:cNvPicPr/>
          <p:nvPr/>
        </p:nvPicPr>
        <p:blipFill>
          <a:blip r:embed="rId2"/>
          <a:stretch/>
        </p:blipFill>
        <p:spPr>
          <a:xfrm>
            <a:off x="3438720" y="1034640"/>
            <a:ext cx="2150280" cy="1557360"/>
          </a:xfrm>
          <a:prstGeom prst="rect">
            <a:avLst/>
          </a:prstGeom>
          <a:ln>
            <a:noFill/>
          </a:ln>
        </p:spPr>
      </p:pic>
      <p:pic>
        <p:nvPicPr>
          <p:cNvPr id="113" name="Imagem 6" descr=""/>
          <p:cNvPicPr/>
          <p:nvPr/>
        </p:nvPicPr>
        <p:blipFill>
          <a:blip r:embed="rId3"/>
          <a:stretch/>
        </p:blipFill>
        <p:spPr>
          <a:xfrm>
            <a:off x="438480" y="167040"/>
            <a:ext cx="1328760" cy="1328760"/>
          </a:xfrm>
          <a:prstGeom prst="rect">
            <a:avLst/>
          </a:prstGeom>
          <a:ln>
            <a:noFill/>
          </a:ln>
        </p:spPr>
      </p:pic>
      <p:pic>
        <p:nvPicPr>
          <p:cNvPr id="114" name="Imagem 10" descr=""/>
          <p:cNvPicPr/>
          <p:nvPr/>
        </p:nvPicPr>
        <p:blipFill>
          <a:blip r:embed="rId4"/>
          <a:stretch/>
        </p:blipFill>
        <p:spPr>
          <a:xfrm>
            <a:off x="1725840" y="1293120"/>
            <a:ext cx="1375200" cy="66852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3566520" y="167040"/>
            <a:ext cx="2009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Ferramentas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Imagem 13" descr=""/>
          <p:cNvPicPr/>
          <p:nvPr/>
        </p:nvPicPr>
        <p:blipFill>
          <a:blip r:embed="rId5"/>
          <a:stretch/>
        </p:blipFill>
        <p:spPr>
          <a:xfrm>
            <a:off x="7238880" y="195480"/>
            <a:ext cx="1328760" cy="1031760"/>
          </a:xfrm>
          <a:prstGeom prst="rect">
            <a:avLst/>
          </a:prstGeom>
          <a:ln>
            <a:noFill/>
          </a:ln>
        </p:spPr>
      </p:pic>
      <p:pic>
        <p:nvPicPr>
          <p:cNvPr id="117" name="Imagem 15" descr=""/>
          <p:cNvPicPr/>
          <p:nvPr/>
        </p:nvPicPr>
        <p:blipFill>
          <a:blip r:embed="rId6"/>
          <a:stretch/>
        </p:blipFill>
        <p:spPr>
          <a:xfrm>
            <a:off x="234720" y="2025720"/>
            <a:ext cx="3608280" cy="1165320"/>
          </a:xfrm>
          <a:prstGeom prst="rect">
            <a:avLst/>
          </a:prstGeom>
          <a:ln>
            <a:noFill/>
          </a:ln>
        </p:spPr>
      </p:pic>
      <p:pic>
        <p:nvPicPr>
          <p:cNvPr id="118" name="Imagem 17" descr=""/>
          <p:cNvPicPr/>
          <p:nvPr/>
        </p:nvPicPr>
        <p:blipFill>
          <a:blip r:embed="rId7"/>
          <a:stretch/>
        </p:blipFill>
        <p:spPr>
          <a:xfrm>
            <a:off x="6414840" y="1389960"/>
            <a:ext cx="1328760" cy="1584000"/>
          </a:xfrm>
          <a:prstGeom prst="rect">
            <a:avLst/>
          </a:prstGeom>
          <a:ln>
            <a:noFill/>
          </a:ln>
        </p:spPr>
      </p:pic>
      <p:pic>
        <p:nvPicPr>
          <p:cNvPr id="119" name="Imagem 19" descr=""/>
          <p:cNvPicPr/>
          <p:nvPr/>
        </p:nvPicPr>
        <p:blipFill>
          <a:blip r:embed="rId8"/>
          <a:stretch/>
        </p:blipFill>
        <p:spPr>
          <a:xfrm>
            <a:off x="2542320" y="3618360"/>
            <a:ext cx="2239200" cy="1492560"/>
          </a:xfrm>
          <a:prstGeom prst="rect">
            <a:avLst/>
          </a:prstGeom>
          <a:ln>
            <a:noFill/>
          </a:ln>
        </p:spPr>
      </p:pic>
      <p:pic>
        <p:nvPicPr>
          <p:cNvPr id="120" name="Imagem 21" descr=""/>
          <p:cNvPicPr/>
          <p:nvPr/>
        </p:nvPicPr>
        <p:blipFill>
          <a:blip r:embed="rId9"/>
          <a:stretch/>
        </p:blipFill>
        <p:spPr>
          <a:xfrm>
            <a:off x="7079400" y="3695040"/>
            <a:ext cx="1328760" cy="1125360"/>
          </a:xfrm>
          <a:prstGeom prst="rect">
            <a:avLst/>
          </a:prstGeom>
          <a:ln>
            <a:noFill/>
          </a:ln>
        </p:spPr>
      </p:pic>
      <p:pic>
        <p:nvPicPr>
          <p:cNvPr id="121" name="Imagem 23" descr=""/>
          <p:cNvPicPr/>
          <p:nvPr/>
        </p:nvPicPr>
        <p:blipFill>
          <a:blip r:embed="rId10"/>
          <a:stretch/>
        </p:blipFill>
        <p:spPr>
          <a:xfrm>
            <a:off x="438480" y="3680640"/>
            <a:ext cx="1904400" cy="1165320"/>
          </a:xfrm>
          <a:prstGeom prst="rect">
            <a:avLst/>
          </a:prstGeom>
          <a:ln>
            <a:noFill/>
          </a:ln>
        </p:spPr>
      </p:pic>
      <p:pic>
        <p:nvPicPr>
          <p:cNvPr id="122" name="Imagem 25" descr=""/>
          <p:cNvPicPr/>
          <p:nvPr/>
        </p:nvPicPr>
        <p:blipFill>
          <a:blip r:embed="rId11"/>
          <a:stretch/>
        </p:blipFill>
        <p:spPr>
          <a:xfrm>
            <a:off x="4440600" y="3127320"/>
            <a:ext cx="1720080" cy="70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302</TotalTime>
  <Application>LibreOffice/5.1.6.2$Linux_X86_64 LibreOffice_project/10m0$Build-2</Application>
  <Words>428</Words>
  <Paragraphs>61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2018-05-10T18:03:04Z</dcterms:modified>
  <cp:revision>36</cp:revision>
  <dc:subject/>
  <dc:title>Segurança da informação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Apresentação na tela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